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8" r:id="rId3"/>
    <p:sldId id="293" r:id="rId4"/>
    <p:sldId id="261" r:id="rId5"/>
    <p:sldId id="262" r:id="rId6"/>
    <p:sldId id="334" r:id="rId7"/>
    <p:sldId id="263" r:id="rId8"/>
    <p:sldId id="292" r:id="rId9"/>
    <p:sldId id="330" r:id="rId10"/>
    <p:sldId id="336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E1F0FF"/>
    <a:srgbClr val="FFCCFF"/>
    <a:srgbClr val="FFFFFF"/>
    <a:srgbClr val="0033CC"/>
    <a:srgbClr val="F3F9FF"/>
    <a:srgbClr val="0000CC"/>
    <a:srgbClr val="FF00FF"/>
    <a:srgbClr val="0AFE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57" autoAdjust="0"/>
    <p:restoredTop sz="99231" autoAdjust="0"/>
  </p:normalViewPr>
  <p:slideViewPr>
    <p:cSldViewPr>
      <p:cViewPr>
        <p:scale>
          <a:sx n="110" d="100"/>
          <a:sy n="110" d="100"/>
        </p:scale>
        <p:origin x="528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74"/>
    </p:cViewPr>
  </p:sorter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76C77-D80F-477A-B4C1-DB3D21C6938F}" type="datetimeFigureOut">
              <a:rPr lang="ru-RU" smtClean="0"/>
              <a:pPr/>
              <a:t>13.04.2020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03CBB-0DAF-4D21-82DB-1A8B584FE6A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889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03CBB-0DAF-4D21-82DB-1A8B584FE6A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03CBB-0DAF-4D21-82DB-1A8B584FE6A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5015061"/>
            <a:ext cx="6781800" cy="1461939"/>
          </a:xfrm>
          <a:effectLst>
            <a:outerShdw blurRad="50800" dist="38100" dir="444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 contourW="12700" prstMaterial="matte">
              <a:extrusionClr>
                <a:srgbClr val="FFFF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ru-RU" sz="7200" cap="none" dirty="0" smtClean="0">
                <a:ln w="50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Решение  систем  </a:t>
            </a:r>
            <a:r>
              <a:rPr lang="ru-RU" sz="7200" cap="none" dirty="0" smtClean="0">
                <a:ln w="50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неравенств</a:t>
            </a:r>
            <a:r>
              <a:rPr lang="ru-RU" sz="7200" cap="none" dirty="0" smtClean="0">
                <a:ln w="500"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 с  одной  переменной</a:t>
            </a:r>
            <a:endParaRPr lang="ru-RU" sz="7200" cap="none" dirty="0">
              <a:ln w="500"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391400" cy="6096000"/>
          </a:xfrm>
          <a:gradFill>
            <a:gsLst>
              <a:gs pos="0">
                <a:schemeClr val="bg1"/>
              </a:gs>
              <a:gs pos="39999">
                <a:srgbClr val="E1F0FF"/>
              </a:gs>
              <a:gs pos="70000">
                <a:srgbClr val="E1F0FF"/>
              </a:gs>
              <a:gs pos="100000">
                <a:schemeClr val="bg1"/>
              </a:gs>
            </a:gsLst>
            <a:lin ang="16200000" scaled="0"/>
          </a:gradFill>
          <a:ln w="63500"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rgbClr val="FF0000"/>
                </a:solidFill>
              </a:rPr>
              <a:t>Что  значит  решить систему   </a:t>
            </a:r>
            <a:r>
              <a:rPr lang="ru-RU" sz="3600" b="1" dirty="0" smtClean="0">
                <a:solidFill>
                  <a:srgbClr val="FF0000"/>
                </a:solidFill>
              </a:rPr>
              <a:t>из  двух  линейных  неравенств </a:t>
            </a:r>
            <a:r>
              <a:rPr lang="ru-RU" sz="5700" b="1" dirty="0" smtClean="0">
                <a:solidFill>
                  <a:srgbClr val="FF0000"/>
                </a:solidFill>
              </a:rPr>
              <a:t>?</a:t>
            </a:r>
            <a:r>
              <a:rPr lang="ru-RU" sz="3600" dirty="0" smtClean="0">
                <a:solidFill>
                  <a:srgbClr val="FF0000"/>
                </a:solidFill>
              </a:rPr>
              <a:t>         </a:t>
            </a:r>
            <a:r>
              <a:rPr lang="ru-RU" sz="3600" u="sng" dirty="0" smtClean="0">
                <a:solidFill>
                  <a:srgbClr val="800080"/>
                </a:solidFill>
              </a:rPr>
              <a:t>_____________________________   </a:t>
            </a:r>
          </a:p>
          <a:p>
            <a:pPr algn="ctr">
              <a:buNone/>
            </a:pPr>
            <a:r>
              <a:rPr lang="ru-RU" sz="3600" u="sng" dirty="0" smtClean="0">
                <a:solidFill>
                  <a:srgbClr val="800080"/>
                </a:solidFill>
              </a:rPr>
              <a:t>                                         </a:t>
            </a:r>
          </a:p>
          <a:p>
            <a:pPr algn="ctr">
              <a:buNone/>
            </a:pPr>
            <a:r>
              <a:rPr lang="ru-RU" sz="3300" dirty="0" smtClean="0"/>
              <a:t>   Решить  систему – значит  найти </a:t>
            </a:r>
          </a:p>
          <a:p>
            <a:pPr algn="ctr">
              <a:buNone/>
            </a:pPr>
            <a:r>
              <a:rPr lang="ru-RU" sz="3300" dirty="0" smtClean="0"/>
              <a:t>все  её  решения  или  доказать, </a:t>
            </a:r>
          </a:p>
          <a:p>
            <a:pPr algn="ctr">
              <a:buNone/>
            </a:pPr>
            <a:r>
              <a:rPr lang="ru-RU" sz="3300" dirty="0" smtClean="0"/>
              <a:t>что  решений нет.</a:t>
            </a:r>
            <a:endParaRPr lang="ru-RU" sz="33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162800" cy="6096000"/>
          </a:xfrm>
          <a:gradFill>
            <a:gsLst>
              <a:gs pos="0">
                <a:schemeClr val="bg1"/>
              </a:gs>
              <a:gs pos="39999">
                <a:srgbClr val="E1F0FF"/>
              </a:gs>
              <a:gs pos="70000">
                <a:srgbClr val="E1F0FF"/>
              </a:gs>
              <a:gs pos="100000">
                <a:schemeClr val="bg1"/>
              </a:gs>
            </a:gsLst>
            <a:lin ang="16200000" scaled="0"/>
          </a:gradFill>
          <a:ln w="63500">
            <a:solidFill>
              <a:srgbClr val="0000CC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Сформулируйте  </a:t>
            </a:r>
          </a:p>
          <a:p>
            <a:pPr algn="ctr">
              <a:buNone/>
            </a:pPr>
            <a:r>
              <a:rPr lang="ru-RU" sz="5200" b="1" u="sng" dirty="0" smtClean="0">
                <a:solidFill>
                  <a:srgbClr val="FF0000"/>
                </a:solidFill>
              </a:rPr>
              <a:t>алгоритм  решения системы </a:t>
            </a:r>
            <a:r>
              <a:rPr lang="ru-RU" sz="5200" b="1" u="sng" dirty="0" smtClean="0">
                <a:solidFill>
                  <a:srgbClr val="F3F9FF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двух  линейных  неравенств.</a:t>
            </a:r>
            <a:r>
              <a:rPr lang="ru-RU" sz="3600" dirty="0" smtClean="0">
                <a:solidFill>
                  <a:srgbClr val="FF0000"/>
                </a:solidFill>
              </a:rPr>
              <a:t>       </a:t>
            </a:r>
            <a:r>
              <a:rPr lang="ru-RU" sz="3600" u="sng" dirty="0" smtClean="0">
                <a:solidFill>
                  <a:srgbClr val="FF0000"/>
                </a:solidFill>
              </a:rPr>
              <a:t>    </a:t>
            </a:r>
            <a:r>
              <a:rPr lang="ru-RU" sz="3600" u="sng" dirty="0" smtClean="0">
                <a:solidFill>
                  <a:srgbClr val="800080"/>
                </a:solidFill>
              </a:rPr>
              <a:t>_____________________________   </a:t>
            </a:r>
          </a:p>
          <a:p>
            <a:pPr algn="ctr">
              <a:buNone/>
            </a:pPr>
            <a:r>
              <a:rPr lang="ru-RU" sz="3600" u="sng" dirty="0" smtClean="0">
                <a:solidFill>
                  <a:srgbClr val="800080"/>
                </a:solidFill>
              </a:rPr>
              <a:t>                                        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sz="3300" b="1" dirty="0" smtClean="0"/>
              <a:t>Решить первое и второе неравенства, записывая   их  решения  параллельно в виде системы,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sz="3300" b="1" dirty="0" smtClean="0"/>
              <a:t>изобразить множество  решений каждого неравенства   на  одной  и той же координатной прямой,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sz="3300" b="1" dirty="0" smtClean="0"/>
              <a:t>найти пересечение двух  решений – двух  числовых  промежутков,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sz="3300" b="1" dirty="0" smtClean="0"/>
              <a:t>записать ответ в виде числового промежутка.</a:t>
            </a:r>
          </a:p>
          <a:p>
            <a:pPr>
              <a:buNone/>
            </a:pPr>
            <a:endParaRPr lang="ru-RU" sz="33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5181600" cy="838200"/>
          </a:xfrm>
          <a:solidFill>
            <a:srgbClr val="F3F9FF"/>
          </a:solidFill>
          <a:ln w="88900">
            <a:solidFill>
              <a:srgbClr val="00B0F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 № 1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057400"/>
            <a:ext cx="6934200" cy="4191000"/>
          </a:xfrm>
          <a:solidFill>
            <a:srgbClr val="F3F9FF"/>
          </a:solidFill>
          <a:ln w="88900" cmpd="sng"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0000CC"/>
                </a:solidFill>
              </a:rPr>
              <a:t>Решите  неравенства  (на  черновике), 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CC"/>
                </a:solidFill>
              </a:rPr>
              <a:t>изобразите    решение   на  координатной    прямой:</a:t>
            </a:r>
          </a:p>
          <a:p>
            <a:pPr algn="ctr">
              <a:buNone/>
            </a:pPr>
            <a:endParaRPr lang="ru-RU" sz="4000" b="1" i="1" u="sng" dirty="0" smtClean="0"/>
          </a:p>
          <a:p>
            <a:pPr marL="742950" indent="-742950">
              <a:buFont typeface="Wingdings" pitchFamily="2" charset="2"/>
              <a:buChar char="ü"/>
            </a:pPr>
            <a:r>
              <a:rPr lang="ru-RU" sz="4000" b="1" dirty="0" smtClean="0"/>
              <a:t>  2х – 1 </a:t>
            </a:r>
            <a:r>
              <a:rPr lang="en-US" sz="4000" b="1" dirty="0" smtClean="0"/>
              <a:t>&gt; 6</a:t>
            </a:r>
            <a:r>
              <a:rPr lang="ru-RU" sz="4000" b="1" dirty="0" smtClean="0"/>
              <a:t>,</a:t>
            </a:r>
          </a:p>
          <a:p>
            <a:pPr marL="742950" indent="-742950" algn="ctr">
              <a:buFont typeface="Wingdings" pitchFamily="2" charset="2"/>
              <a:buChar char="ü"/>
            </a:pPr>
            <a:endParaRPr lang="ru-RU" sz="4000" b="1" dirty="0" smtClean="0"/>
          </a:p>
          <a:p>
            <a:pPr marL="742950" indent="-742950">
              <a:buFont typeface="Wingdings" pitchFamily="2" charset="2"/>
              <a:buChar char="ü"/>
            </a:pPr>
            <a:r>
              <a:rPr lang="ru-RU" sz="4000" dirty="0" smtClean="0"/>
              <a:t>  </a:t>
            </a:r>
            <a:r>
              <a:rPr lang="ru-RU" sz="4000" b="1" dirty="0" smtClean="0"/>
              <a:t>5 – 3х </a:t>
            </a:r>
            <a:r>
              <a:rPr lang="en-US" sz="4000" b="1" dirty="0" smtClean="0"/>
              <a:t>&gt; </a:t>
            </a:r>
            <a:r>
              <a:rPr lang="ru-RU" sz="4000" b="1" dirty="0" smtClean="0"/>
              <a:t>- 13</a:t>
            </a:r>
            <a:r>
              <a:rPr lang="en-US" sz="4000" b="1" dirty="0" smtClean="0"/>
              <a:t>; </a:t>
            </a:r>
            <a:endParaRPr lang="ru-RU" sz="40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F9FF"/>
            </a:gs>
            <a:gs pos="39999">
              <a:srgbClr val="F3F9FF"/>
            </a:gs>
            <a:gs pos="70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81000" y="381000"/>
            <a:ext cx="7239000" cy="838200"/>
          </a:xfrm>
          <a:prstGeom prst="rect">
            <a:avLst/>
          </a:prstGeom>
          <a:solidFill>
            <a:schemeClr val="bg1"/>
          </a:solidFill>
          <a:ln w="63500" cmpd="sng">
            <a:solidFill>
              <a:srgbClr val="00B0F0"/>
            </a:solidFill>
          </a:ln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ПРОВЕРь  себя</a:t>
            </a:r>
            <a:endParaRPr kumimoji="0" lang="ru-RU" sz="5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295400"/>
            <a:ext cx="2917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2х – 1 </a:t>
            </a:r>
            <a:r>
              <a:rPr lang="en-US" sz="3600" b="1" dirty="0" smtClean="0"/>
              <a:t>&gt; 6</a:t>
            </a:r>
            <a:r>
              <a:rPr lang="ru-RU" sz="3600" b="1" dirty="0" smtClean="0"/>
              <a:t>,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828800"/>
            <a:ext cx="266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2х &gt; 1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6, 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2х &gt;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358140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 &gt;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,5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4191000"/>
            <a:ext cx="2590800" cy="105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spc="-100" baseline="30000" dirty="0" smtClean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en-US" sz="3600" b="1" dirty="0" smtClean="0"/>
              <a:t>3</a:t>
            </a:r>
            <a:r>
              <a:rPr lang="ru-RU" sz="3600" b="1" dirty="0" smtClean="0"/>
              <a:t>,</a:t>
            </a:r>
            <a:r>
              <a:rPr lang="en-US" sz="3600" b="1" dirty="0" smtClean="0"/>
              <a:t>5/////</a:t>
            </a:r>
            <a:r>
              <a:rPr lang="ru-RU" sz="3600" b="1" dirty="0" smtClean="0"/>
              <a:t>              </a:t>
            </a:r>
            <a:endParaRPr lang="en-US" sz="3600" b="1" dirty="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81000" y="4724400"/>
            <a:ext cx="22860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838200" y="4572000"/>
            <a:ext cx="228600" cy="2286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371600"/>
            <a:ext cx="289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 5</a:t>
            </a:r>
            <a:r>
              <a:rPr lang="en-US" sz="3200" b="1" dirty="0" smtClean="0"/>
              <a:t> </a:t>
            </a:r>
            <a:r>
              <a:rPr lang="ru-RU" sz="3200" b="1" dirty="0" smtClean="0"/>
              <a:t>– 3х &gt; - 13</a:t>
            </a:r>
          </a:p>
          <a:p>
            <a:r>
              <a:rPr lang="en-US" sz="3200" b="1" dirty="0" smtClean="0"/>
              <a:t>       </a:t>
            </a:r>
            <a:endParaRPr lang="ru-RU" sz="3200" b="1" dirty="0" smtClean="0"/>
          </a:p>
          <a:p>
            <a:r>
              <a:rPr lang="en-US" sz="3200" b="1" dirty="0" smtClean="0"/>
              <a:t> </a:t>
            </a:r>
            <a:r>
              <a:rPr lang="ru-RU" sz="3200" b="1" dirty="0" smtClean="0"/>
              <a:t>– 3х</a:t>
            </a:r>
            <a:r>
              <a:rPr lang="en-US" sz="3200" b="1" dirty="0" smtClean="0"/>
              <a:t> </a:t>
            </a:r>
            <a:r>
              <a:rPr lang="ru-RU" sz="3200" b="1" dirty="0" smtClean="0"/>
              <a:t>&gt; - 13</a:t>
            </a:r>
            <a:r>
              <a:rPr lang="en-US" sz="3200" b="1" dirty="0" smtClean="0"/>
              <a:t> –</a:t>
            </a:r>
            <a:r>
              <a:rPr lang="ru-RU" sz="3200" b="1" dirty="0" smtClean="0"/>
              <a:t> 5</a:t>
            </a:r>
          </a:p>
          <a:p>
            <a:r>
              <a:rPr lang="en-US" sz="3200" b="1" dirty="0" smtClean="0"/>
              <a:t>  </a:t>
            </a:r>
            <a:endParaRPr lang="ru-RU" sz="3200" b="1" dirty="0" smtClean="0"/>
          </a:p>
          <a:p>
            <a:r>
              <a:rPr lang="ru-RU" sz="3200" b="1" dirty="0" smtClean="0"/>
              <a:t>– 3х</a:t>
            </a:r>
            <a:r>
              <a:rPr lang="en-US" sz="3200" b="1" dirty="0" smtClean="0"/>
              <a:t> </a:t>
            </a:r>
            <a:r>
              <a:rPr lang="ru-RU" sz="3200" b="1" dirty="0" smtClean="0"/>
              <a:t>&gt; - </a:t>
            </a:r>
            <a:r>
              <a:rPr lang="en-US" sz="3200" b="1" dirty="0" smtClean="0"/>
              <a:t>18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191000"/>
            <a:ext cx="4572000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 </a:t>
            </a:r>
            <a:r>
              <a:rPr lang="en-US" sz="3200" b="1" dirty="0" smtClean="0"/>
              <a:t>  </a:t>
            </a:r>
            <a:r>
              <a:rPr lang="ru-RU" sz="3200" b="1" dirty="0" smtClean="0"/>
              <a:t>   х</a:t>
            </a:r>
            <a:r>
              <a:rPr lang="en-US" sz="3200" b="1" dirty="0" smtClean="0"/>
              <a:t> &lt; </a:t>
            </a:r>
            <a:r>
              <a:rPr lang="ru-RU" sz="3200" b="1" dirty="0" smtClean="0"/>
              <a:t>6</a:t>
            </a:r>
            <a:r>
              <a:rPr lang="en-US" sz="3200" b="1" spc="-100" baseline="30000" dirty="0" smtClean="0"/>
              <a:t>  </a:t>
            </a:r>
            <a:r>
              <a:rPr lang="ru-RU" sz="3200" b="1" spc="-100" baseline="30000" dirty="0" smtClean="0"/>
              <a:t>                       </a:t>
            </a:r>
            <a:r>
              <a:rPr lang="en-US" sz="3200" b="1" spc="-100" baseline="30000" dirty="0" smtClean="0"/>
              <a:t>                </a:t>
            </a:r>
            <a:r>
              <a:rPr lang="en-US" sz="4000" b="1" spc="-100" baseline="-25000" dirty="0" smtClean="0">
                <a:solidFill>
                  <a:srgbClr val="FF0066"/>
                </a:solidFill>
              </a:rPr>
              <a:t>/////</a:t>
            </a:r>
            <a:endParaRPr lang="ru-RU" sz="4000" b="1" spc="-100" baseline="-250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4400" b="1" spc="-100" baseline="-25000" dirty="0" smtClean="0"/>
              <a:t>                                    </a:t>
            </a:r>
            <a:r>
              <a:rPr lang="en-US" sz="5400" b="1" spc="-100" baseline="30000" dirty="0" smtClean="0"/>
              <a:t>6</a:t>
            </a:r>
            <a:endParaRPr lang="ru-RU" sz="5400" b="1" spc="-100" baseline="30000" dirty="0" smtClean="0"/>
          </a:p>
          <a:p>
            <a:pPr>
              <a:buNone/>
            </a:pPr>
            <a:r>
              <a:rPr lang="en-US" b="1" dirty="0" smtClean="0"/>
              <a:t>                              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95800" y="4876800"/>
            <a:ext cx="31242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5791200" y="4800600"/>
            <a:ext cx="228600" cy="2286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5943600"/>
            <a:ext cx="3466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(3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5800" y="5943600"/>
            <a:ext cx="2895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(-</a:t>
            </a: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∞;6)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7467600" cy="5303520"/>
          </a:xfrm>
          <a:gradFill flip="none" rotWithShape="1">
            <a:gsLst>
              <a:gs pos="0">
                <a:srgbClr val="F3F9FF"/>
              </a:gs>
              <a:gs pos="64999">
                <a:srgbClr val="FFFFFF"/>
              </a:gs>
              <a:gs pos="100000">
                <a:srgbClr val="E1F0FF"/>
              </a:gs>
            </a:gsLst>
            <a:lin ang="5400000" scaled="0"/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3600" b="1" dirty="0" smtClean="0"/>
              <a:t>  Решить  систему:     </a:t>
            </a:r>
            <a:r>
              <a:rPr lang="en-US" sz="3600" b="1" dirty="0" smtClean="0"/>
              <a:t>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                                                    2х – 1 &gt; 6,</a:t>
            </a:r>
            <a:r>
              <a:rPr lang="en-US" sz="3600" b="1" dirty="0" smtClean="0"/>
              <a:t>                                    </a:t>
            </a:r>
            <a:r>
              <a:rPr lang="ru-RU" sz="3600" b="1" dirty="0" smtClean="0"/>
              <a:t>  </a:t>
            </a:r>
            <a:r>
              <a:rPr lang="en-US" sz="3600" b="1" dirty="0" smtClean="0"/>
              <a:t>  </a:t>
            </a:r>
            <a:r>
              <a:rPr lang="ru-RU" sz="3600" b="1" dirty="0" smtClean="0"/>
              <a:t>   </a:t>
            </a:r>
          </a:p>
          <a:p>
            <a:pPr algn="ctr">
              <a:buNone/>
            </a:pPr>
            <a:r>
              <a:rPr lang="ru-RU" sz="3600" b="1" dirty="0" smtClean="0"/>
              <a:t>                                                     5 – 3х &gt; - 13.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i="1" dirty="0" smtClean="0"/>
              <a:t>Решим   оба  неравенства одновременно,  записывая   решение   параллельно  в  виде   системы,   а  множество  решений   обоих  неравенств   изобразим  на  </a:t>
            </a:r>
          </a:p>
          <a:p>
            <a:pPr algn="ctr">
              <a:buNone/>
            </a:pPr>
            <a:r>
              <a:rPr lang="ru-RU" sz="3600" b="1" u="sng" dirty="0" smtClean="0">
                <a:solidFill>
                  <a:srgbClr val="FF0000"/>
                </a:solidFill>
              </a:rPr>
              <a:t>одной  и   той</a:t>
            </a:r>
            <a:r>
              <a:rPr lang="ru-RU" sz="3600" b="1" dirty="0" smtClean="0">
                <a:solidFill>
                  <a:srgbClr val="FF0000"/>
                </a:solidFill>
              </a:rPr>
              <a:t>   же  координатной  прямой.</a:t>
            </a:r>
          </a:p>
          <a:p>
            <a:pPr algn="ctr">
              <a:buNone/>
            </a:pPr>
            <a:endParaRPr lang="ru-RU" sz="3600" b="1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876800" y="1752600"/>
            <a:ext cx="381000" cy="1143000"/>
          </a:xfrm>
          <a:prstGeom prst="leftBrace">
            <a:avLst/>
          </a:prstGeom>
          <a:ln w="38100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4724400" cy="746760"/>
          </a:xfrm>
          <a:solidFill>
            <a:srgbClr val="F3F9FF"/>
          </a:solidFill>
          <a:ln w="88900">
            <a:solidFill>
              <a:srgbClr val="00B0F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 № 2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181600" cy="838200"/>
          </a:xfrm>
          <a:solidFill>
            <a:srgbClr val="E1F0FF"/>
          </a:solidFill>
          <a:ln w="635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ln w="0">
            <a:noFill/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/>
              <a:t>      2х – 1 &gt; 6</a:t>
            </a:r>
            <a:r>
              <a:rPr lang="en-US" sz="2800" b="1" dirty="0" smtClean="0"/>
              <a:t>         </a:t>
            </a:r>
            <a:r>
              <a:rPr lang="ru-RU" sz="2800" b="1" dirty="0" smtClean="0"/>
              <a:t>  </a:t>
            </a:r>
            <a:r>
              <a:rPr lang="en-US" sz="2800" b="1" dirty="0" smtClean="0"/>
              <a:t>     </a:t>
            </a:r>
            <a:r>
              <a:rPr lang="ru-RU" sz="2800" b="1" dirty="0" smtClean="0"/>
              <a:t>2х &gt; 1 </a:t>
            </a:r>
            <a:r>
              <a:rPr lang="en-US" sz="2800" b="1" dirty="0" smtClean="0"/>
              <a:t>+ </a:t>
            </a:r>
            <a:r>
              <a:rPr lang="ru-RU" sz="2800" b="1" dirty="0" smtClean="0"/>
              <a:t>6 </a:t>
            </a:r>
            <a:r>
              <a:rPr lang="en-US" sz="2800" b="1" dirty="0" smtClean="0"/>
              <a:t>               </a:t>
            </a:r>
            <a:r>
              <a:rPr lang="ru-RU" sz="2800" b="1" dirty="0" smtClean="0"/>
              <a:t>       2х &gt; </a:t>
            </a:r>
            <a:r>
              <a:rPr lang="en-US" sz="2800" b="1" dirty="0" smtClean="0"/>
              <a:t>7</a:t>
            </a:r>
          </a:p>
          <a:p>
            <a:pPr>
              <a:buNone/>
            </a:pPr>
            <a:r>
              <a:rPr lang="ru-RU" sz="2800" b="1" dirty="0" smtClean="0"/>
              <a:t>      5– 3х &gt; - 13</a:t>
            </a:r>
            <a:r>
              <a:rPr lang="en-US" sz="2800" b="1" dirty="0" smtClean="0"/>
              <a:t>   </a:t>
            </a:r>
            <a:r>
              <a:rPr lang="ru-RU" sz="2800" b="1" dirty="0" smtClean="0"/>
              <a:t>   </a:t>
            </a:r>
            <a:r>
              <a:rPr lang="en-US" sz="2800" b="1" dirty="0" smtClean="0"/>
              <a:t>     </a:t>
            </a:r>
            <a:r>
              <a:rPr lang="ru-RU" sz="2800" b="1" dirty="0" smtClean="0"/>
              <a:t>– 3х</a:t>
            </a:r>
            <a:r>
              <a:rPr lang="en-US" sz="2800" b="1" dirty="0" smtClean="0"/>
              <a:t> </a:t>
            </a:r>
            <a:r>
              <a:rPr lang="ru-RU" sz="2800" b="1" dirty="0" smtClean="0"/>
              <a:t>&gt; - 13</a:t>
            </a:r>
            <a:r>
              <a:rPr lang="en-US" sz="2800" b="1" dirty="0" smtClean="0"/>
              <a:t> –</a:t>
            </a:r>
            <a:r>
              <a:rPr lang="ru-RU" sz="2800" b="1" dirty="0" smtClean="0"/>
              <a:t> 5</a:t>
            </a:r>
            <a:r>
              <a:rPr lang="en-US" sz="2800" b="1" dirty="0" smtClean="0"/>
              <a:t>      </a:t>
            </a:r>
            <a:r>
              <a:rPr lang="ru-RU" sz="2800" b="1" dirty="0" smtClean="0"/>
              <a:t>        </a:t>
            </a:r>
            <a:r>
              <a:rPr lang="ru-RU" sz="3200" b="1" dirty="0" smtClean="0"/>
              <a:t>– 3х</a:t>
            </a:r>
            <a:r>
              <a:rPr lang="en-US" sz="3200" b="1" dirty="0" smtClean="0"/>
              <a:t> </a:t>
            </a:r>
            <a:r>
              <a:rPr lang="ru-RU" sz="3200" b="1" dirty="0" smtClean="0"/>
              <a:t>&gt; - </a:t>
            </a:r>
            <a:r>
              <a:rPr lang="en-US" sz="3200" b="1" dirty="0" smtClean="0"/>
              <a:t>18</a:t>
            </a:r>
            <a:endParaRPr lang="ru-RU" sz="3200" b="1" dirty="0" smtClean="0"/>
          </a:p>
          <a:p>
            <a:endParaRPr lang="en-US" dirty="0" smtClean="0"/>
          </a:p>
          <a:p>
            <a:pPr indent="-252000">
              <a:lnSpc>
                <a:spcPts val="6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х &gt;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,5      2. 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найдем  пересечение                    </a:t>
            </a:r>
            <a:r>
              <a:rPr lang="ru-RU" sz="5400" b="1" dirty="0" smtClean="0"/>
              <a:t>    </a:t>
            </a:r>
          </a:p>
          <a:p>
            <a:pPr indent="-252000">
              <a:lnSpc>
                <a:spcPts val="6000"/>
              </a:lnSpc>
              <a:buNone/>
            </a:pPr>
            <a:r>
              <a:rPr lang="ru-RU" sz="5400" b="1" dirty="0" smtClean="0">
                <a:solidFill>
                  <a:srgbClr val="0000CC"/>
                </a:solidFill>
              </a:rPr>
              <a:t>      </a:t>
            </a:r>
            <a:r>
              <a:rPr lang="ru-RU" sz="3200" b="1" dirty="0" smtClean="0">
                <a:solidFill>
                  <a:srgbClr val="0000CC"/>
                </a:solidFill>
              </a:rPr>
              <a:t>х</a:t>
            </a:r>
            <a:r>
              <a:rPr lang="en-US" sz="3200" b="1" dirty="0" smtClean="0">
                <a:solidFill>
                  <a:srgbClr val="0000CC"/>
                </a:solidFill>
              </a:rPr>
              <a:t> &lt; </a:t>
            </a:r>
            <a:r>
              <a:rPr lang="ru-RU" sz="3200" b="1" dirty="0" smtClean="0">
                <a:solidFill>
                  <a:srgbClr val="0000CC"/>
                </a:solidFill>
              </a:rPr>
              <a:t>6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       двух числовых промежутков: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5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spc="-100" baseline="-25000" dirty="0" smtClean="0">
                <a:solidFill>
                  <a:srgbClr val="FF0066"/>
                </a:solidFill>
              </a:rPr>
              <a:t>                                            </a:t>
            </a:r>
            <a:r>
              <a:rPr lang="en-US" sz="6000" b="1" spc="-100" baseline="-25000" dirty="0" smtClean="0">
                <a:solidFill>
                  <a:srgbClr val="FF0066"/>
                </a:solidFill>
              </a:rPr>
              <a:t>/////////////</a:t>
            </a:r>
            <a:endParaRPr lang="ru-RU" sz="6000" b="1" spc="-100" baseline="-250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sz="3200" b="1" dirty="0" smtClean="0"/>
              <a:t>                                              </a:t>
            </a:r>
            <a:r>
              <a:rPr lang="ru-RU" sz="3200" b="1" dirty="0" smtClean="0"/>
              <a:t>  </a:t>
            </a:r>
            <a:r>
              <a:rPr lang="en-US" sz="3200" b="1" dirty="0" smtClean="0"/>
              <a:t> 3</a:t>
            </a:r>
            <a:r>
              <a:rPr lang="ru-RU" sz="3200" b="1" dirty="0" smtClean="0"/>
              <a:t>,5                6</a:t>
            </a:r>
            <a:endParaRPr lang="en-US" sz="3200" b="1" dirty="0" smtClean="0"/>
          </a:p>
          <a:p>
            <a:pPr algn="ctr">
              <a:buNone/>
            </a:pPr>
            <a:r>
              <a:rPr lang="ru-RU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i="1" dirty="0" smtClean="0"/>
              <a:t>Ответ  запишем  в  виде  числового  промежутка</a:t>
            </a:r>
            <a:endParaRPr lang="en-US" sz="3200" i="1" dirty="0" smtClean="0"/>
          </a:p>
          <a:p>
            <a:pPr>
              <a:buNone/>
            </a:pPr>
            <a:r>
              <a:rPr lang="ru-RU" sz="2800" b="1" dirty="0" smtClean="0"/>
              <a:t>        Ответ:</a:t>
            </a:r>
            <a:r>
              <a:rPr lang="en-US" sz="2800" b="1" dirty="0" smtClean="0"/>
              <a:t> </a:t>
            </a:r>
            <a:r>
              <a:rPr lang="ru-RU" sz="2800" b="1" dirty="0" smtClean="0"/>
              <a:t> </a:t>
            </a:r>
            <a:r>
              <a:rPr lang="ru-RU" sz="3200" b="1" dirty="0" smtClean="0"/>
              <a:t>х</a:t>
            </a:r>
            <a:r>
              <a:rPr lang="en-US" sz="3200" b="1" dirty="0" smtClean="0"/>
              <a:t> </a:t>
            </a:r>
            <a:r>
              <a:rPr lang="ru-RU" sz="3200" b="1" dirty="0" smtClean="0"/>
              <a:t>   </a:t>
            </a:r>
            <a:r>
              <a:rPr lang="en-US" sz="3200" b="1" dirty="0" smtClean="0"/>
              <a:t>  </a:t>
            </a:r>
            <a:r>
              <a:rPr lang="ru-RU" sz="3200" b="1" dirty="0" smtClean="0"/>
              <a:t>  </a:t>
            </a:r>
            <a:r>
              <a:rPr lang="en-US" sz="3200" b="1" dirty="0" smtClean="0"/>
              <a:t> </a:t>
            </a:r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en-US" sz="3200" b="1" dirty="0" smtClean="0"/>
              <a:t>;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 smtClean="0"/>
          </a:p>
          <a:p>
            <a:pPr>
              <a:buNone/>
            </a:pPr>
            <a:endParaRPr lang="ru-RU" sz="5400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228600" y="1295400"/>
            <a:ext cx="304800" cy="1447800"/>
          </a:xfrm>
          <a:prstGeom prst="leftBrace">
            <a:avLst/>
          </a:prstGeom>
          <a:ln w="63500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724400" y="1752600"/>
            <a:ext cx="457200" cy="152400"/>
          </a:xfrm>
          <a:prstGeom prst="right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743200" y="1295400"/>
            <a:ext cx="304800" cy="1447800"/>
          </a:xfrm>
          <a:prstGeom prst="leftBrace">
            <a:avLst/>
          </a:prstGeom>
          <a:ln w="63500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209800" y="1828800"/>
            <a:ext cx="457200" cy="152400"/>
          </a:xfrm>
          <a:prstGeom prst="right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5715000" y="1295400"/>
            <a:ext cx="304800" cy="1447800"/>
          </a:xfrm>
          <a:prstGeom prst="leftBrace">
            <a:avLst/>
          </a:prstGeom>
          <a:ln w="63500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81000" y="2895600"/>
            <a:ext cx="304800" cy="1447800"/>
          </a:xfrm>
          <a:prstGeom prst="leftBrace">
            <a:avLst/>
          </a:prstGeom>
          <a:ln w="63500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743200" y="4800600"/>
            <a:ext cx="50292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узел 16"/>
          <p:cNvSpPr/>
          <p:nvPr/>
        </p:nvSpPr>
        <p:spPr>
          <a:xfrm>
            <a:off x="6096000" y="4724400"/>
            <a:ext cx="228600" cy="228600"/>
          </a:xfrm>
          <a:prstGeom prst="flowChartConnector">
            <a:avLst/>
          </a:prstGeom>
          <a:solidFill>
            <a:schemeClr val="bg2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6482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8674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52578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9530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55626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7338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4290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43434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4038600" y="4572000"/>
            <a:ext cx="228600" cy="22860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трелка вправо 29"/>
          <p:cNvSpPr/>
          <p:nvPr/>
        </p:nvSpPr>
        <p:spPr>
          <a:xfrm>
            <a:off x="7467600" y="1752600"/>
            <a:ext cx="457200" cy="152400"/>
          </a:xfrm>
          <a:prstGeom prst="right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6400800"/>
            <a:ext cx="5935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Блок-схема: узел 31"/>
          <p:cNvSpPr/>
          <p:nvPr/>
        </p:nvSpPr>
        <p:spPr>
          <a:xfrm>
            <a:off x="4419600" y="4724400"/>
            <a:ext cx="228600" cy="228600"/>
          </a:xfrm>
          <a:prstGeom prst="flowChartConnector">
            <a:avLst/>
          </a:prstGeom>
          <a:solidFill>
            <a:schemeClr val="bg2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981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Ответ: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en-US" sz="4000" dirty="0" smtClean="0">
                <a:solidFill>
                  <a:schemeClr val="tx1"/>
                </a:solidFill>
              </a:rPr>
              <a:t>;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667000"/>
            <a:ext cx="7543800" cy="3352800"/>
          </a:xfrm>
          <a:gradFill>
            <a:gsLst>
              <a:gs pos="0">
                <a:srgbClr val="E1F0FF"/>
              </a:gs>
              <a:gs pos="39999">
                <a:srgbClr val="FFFFFF"/>
              </a:gs>
              <a:gs pos="70000">
                <a:srgbClr val="E1F0FF"/>
              </a:gs>
              <a:gs pos="100000">
                <a:srgbClr val="FFEBFA"/>
              </a:gs>
            </a:gsLst>
            <a:lin ang="5400000" scaled="0"/>
          </a:gradFill>
          <a:ln w="6350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endParaRPr lang="ru-RU" sz="6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является   решением данной    системы.</a:t>
            </a:r>
          </a:p>
          <a:p>
            <a:pPr algn="ctr">
              <a:buNone/>
            </a:pPr>
            <a:endParaRPr lang="ru-RU" sz="6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dirty="0">
              <a:solidFill>
                <a:srgbClr val="0033C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685800"/>
            <a:ext cx="6924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7924800" cy="3124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Определение. 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33CC"/>
                </a:solidFill>
              </a:rPr>
              <a:t> Решением  системы неравенств с одной переменной  называется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667000"/>
            <a:ext cx="7543800" cy="3810000"/>
          </a:xfrm>
          <a:solidFill>
            <a:srgbClr val="E1F0FF"/>
          </a:solidFill>
          <a:ln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rgbClr val="0000CC"/>
                </a:solidFill>
              </a:rPr>
              <a:t>значение переменной,  при  котором  верно  каждое  из  неравенств  системы.</a:t>
            </a:r>
            <a:endParaRPr lang="ru-RU" sz="5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1905000"/>
            <a:ext cx="7239000" cy="341632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50000">
                <a:srgbClr val="F3F9FF"/>
              </a:gs>
              <a:gs pos="100000">
                <a:srgbClr val="FFFFFF"/>
              </a:gs>
            </a:gsLst>
            <a:lin ang="16200000" scaled="1"/>
            <a:tileRect/>
          </a:gradFill>
          <a:ln w="63500" cmpd="sng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3600" b="1" i="1" dirty="0" smtClean="0"/>
              <a:t>См.  определение в учебнике на   стр. 184   в  п.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>
              <a:buNone/>
            </a:pPr>
            <a:r>
              <a:rPr lang="ru-RU" sz="3600" b="1" i="1" dirty="0" smtClean="0"/>
              <a:t> «Решение  систем  неравенств </a:t>
            </a:r>
          </a:p>
          <a:p>
            <a:pPr algn="ctr">
              <a:buNone/>
            </a:pPr>
            <a:r>
              <a:rPr lang="ru-RU" sz="3600" b="1" i="1" dirty="0" smtClean="0"/>
              <a:t> с  одной  переменной…».</a:t>
            </a:r>
          </a:p>
          <a:p>
            <a:pPr algn="ctr">
              <a:buNone/>
            </a:pPr>
            <a:endParaRPr lang="ru-RU" sz="3600" b="1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381000" y="-304800"/>
            <a:ext cx="9144000" cy="16764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 с учебником</a:t>
            </a:r>
            <a:endParaRPr kumimoji="0" lang="ru-RU" sz="4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Решили  первое и второе неравенства, записывая решение  параллельно в виде системы.</a:t>
            </a:r>
          </a:p>
          <a:p>
            <a:pPr>
              <a:buNone/>
            </a:pPr>
            <a:endParaRPr lang="ru-RU" sz="5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Изобразили множество решений каждого неравенства на одной  координатной прямой.</a:t>
            </a:r>
          </a:p>
          <a:p>
            <a:pPr>
              <a:buNone/>
            </a:pPr>
            <a:endParaRPr lang="ru-RU" sz="5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Нашли  пересечение двух числовых промежутков.</a:t>
            </a:r>
          </a:p>
          <a:p>
            <a:pPr>
              <a:buNone/>
            </a:pPr>
            <a:endParaRPr lang="ru-RU" sz="5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Записали  ответ в виде числового промежутка.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990600"/>
            <a:ext cx="91440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086600" cy="1143000"/>
          </a:xfrm>
          <a:solidFill>
            <a:srgbClr val="E1F0FF"/>
          </a:solidFill>
          <a:ln w="6350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Проговорим,  что</a:t>
            </a:r>
            <a:r>
              <a:rPr lang="en-US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мы</a:t>
            </a:r>
            <a:r>
              <a:rPr lang="en-US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сделали,  </a:t>
            </a:r>
            <a:r>
              <a:rPr lang="en-US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чтобы  решить  систему…</a:t>
            </a:r>
            <a:endParaRPr lang="ru-RU" sz="2800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2492</TotalTime>
  <Words>353</Words>
  <Application>Microsoft Office PowerPoint</Application>
  <PresentationFormat>Экран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Решение  систем  неравенств  с  одной  переменной</vt:lpstr>
      <vt:lpstr> Задание  № 1</vt:lpstr>
      <vt:lpstr>Слайд 3</vt:lpstr>
      <vt:lpstr> Задание  № 2</vt:lpstr>
      <vt:lpstr>решение</vt:lpstr>
      <vt:lpstr>    Ответ:  х        (3,5;  6)         </vt:lpstr>
      <vt:lpstr>    Определение.   Решением  системы неравенств с одной переменной  называется    </vt:lpstr>
      <vt:lpstr>Слайд 8</vt:lpstr>
      <vt:lpstr>Проговорим,  что  мы   сделали,   чтобы  решить  систему…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систем  неравенств  с  одно</dc:title>
  <dc:creator>Таня</dc:creator>
  <cp:lastModifiedBy>Olga</cp:lastModifiedBy>
  <cp:revision>311</cp:revision>
  <dcterms:created xsi:type="dcterms:W3CDTF">2012-11-02T11:06:59Z</dcterms:created>
  <dcterms:modified xsi:type="dcterms:W3CDTF">2020-04-13T20:13:27Z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323268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